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82" r:id="rId3"/>
    <p:sldId id="258" r:id="rId4"/>
    <p:sldId id="259" r:id="rId5"/>
    <p:sldId id="260" r:id="rId6"/>
    <p:sldId id="261" r:id="rId7"/>
    <p:sldId id="262" r:id="rId8"/>
    <p:sldId id="271" r:id="rId9"/>
    <p:sldId id="257" r:id="rId10"/>
    <p:sldId id="272" r:id="rId11"/>
    <p:sldId id="274" r:id="rId12"/>
    <p:sldId id="273" r:id="rId13"/>
    <p:sldId id="275" r:id="rId14"/>
    <p:sldId id="265" r:id="rId15"/>
    <p:sldId id="276" r:id="rId16"/>
    <p:sldId id="277" r:id="rId17"/>
    <p:sldId id="278" r:id="rId18"/>
    <p:sldId id="280" r:id="rId19"/>
    <p:sldId id="279" r:id="rId20"/>
    <p:sldId id="281"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hael Vaughn" initials="MV" lastIdx="1" clrIdx="0">
    <p:extLst>
      <p:ext uri="{19B8F6BF-5375-455C-9EA6-DF929625EA0E}">
        <p15:presenceInfo xmlns:p15="http://schemas.microsoft.com/office/powerpoint/2012/main" userId="S::michael.vaughn@bethanyok.org::c2c5dbe4-9d1f-4b28-a11b-38e3a6fbc1a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D2D0FE"/>
    <a:srgbClr val="D9A4FA"/>
    <a:srgbClr val="F961F9"/>
    <a:srgbClr val="FEDCE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14" autoAdjust="0"/>
    <p:restoredTop sz="94712" autoAdjust="0"/>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02242C-98E3-448A-BB42-2255D255C8B9}" type="datetimeFigureOut">
              <a:rPr lang="en-US" smtClean="0"/>
              <a:t>7/25/2023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B91226-2386-43D7-B0DE-104B0EB00B13}" type="slidenum">
              <a:rPr lang="en-US" smtClean="0"/>
              <a:t>‹#›</a:t>
            </a:fld>
            <a:endParaRPr lang="en-US" dirty="0"/>
          </a:p>
        </p:txBody>
      </p:sp>
    </p:spTree>
    <p:extLst>
      <p:ext uri="{BB962C8B-B14F-4D97-AF65-F5344CB8AC3E}">
        <p14:creationId xmlns:p14="http://schemas.microsoft.com/office/powerpoint/2010/main" val="35439784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BF4BC6-F0D7-4AAF-8D0D-E99E381212D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051BD66-7F96-431C-A282-14829277046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6019E97-EFAE-463B-B08D-4D9D44D44DBA}"/>
              </a:ext>
            </a:extLst>
          </p:cNvPr>
          <p:cNvSpPr>
            <a:spLocks noGrp="1"/>
          </p:cNvSpPr>
          <p:nvPr>
            <p:ph type="dt" sz="half" idx="10"/>
          </p:nvPr>
        </p:nvSpPr>
        <p:spPr/>
        <p:txBody>
          <a:bodyPr/>
          <a:lstStyle/>
          <a:p>
            <a:fld id="{4D4F47CD-1D4B-404C-AF17-8A0EE83930A9}" type="datetimeFigureOut">
              <a:rPr lang="en-US" smtClean="0"/>
              <a:t>7/25/2023</a:t>
            </a:fld>
            <a:endParaRPr lang="en-US" dirty="0"/>
          </a:p>
        </p:txBody>
      </p:sp>
      <p:sp>
        <p:nvSpPr>
          <p:cNvPr id="5" name="Footer Placeholder 4">
            <a:extLst>
              <a:ext uri="{FF2B5EF4-FFF2-40B4-BE49-F238E27FC236}">
                <a16:creationId xmlns:a16="http://schemas.microsoft.com/office/drawing/2014/main" id="{17A90F98-F6CF-4851-9E00-3F7E82FAE2A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7BAA2BD-042F-49AF-9CE7-5491362D0D2E}"/>
              </a:ext>
            </a:extLst>
          </p:cNvPr>
          <p:cNvSpPr>
            <a:spLocks noGrp="1"/>
          </p:cNvSpPr>
          <p:nvPr>
            <p:ph type="sldNum" sz="quarter" idx="12"/>
          </p:nvPr>
        </p:nvSpPr>
        <p:spPr/>
        <p:txBody>
          <a:bodyPr/>
          <a:lstStyle/>
          <a:p>
            <a:fld id="{E6210BC1-54F2-4DA6-9D41-6D8F7C21960E}" type="slidenum">
              <a:rPr lang="en-US" smtClean="0"/>
              <a:t>‹#›</a:t>
            </a:fld>
            <a:endParaRPr lang="en-US" dirty="0"/>
          </a:p>
        </p:txBody>
      </p:sp>
    </p:spTree>
    <p:extLst>
      <p:ext uri="{BB962C8B-B14F-4D97-AF65-F5344CB8AC3E}">
        <p14:creationId xmlns:p14="http://schemas.microsoft.com/office/powerpoint/2010/main" val="4980751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84F9C7-5F90-406E-BD25-3A6CAA1C059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054B9DD-89B6-4A99-B3C9-1474160D7C7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EDD15AA-7A18-4074-9033-41142A160E69}"/>
              </a:ext>
            </a:extLst>
          </p:cNvPr>
          <p:cNvSpPr>
            <a:spLocks noGrp="1"/>
          </p:cNvSpPr>
          <p:nvPr>
            <p:ph type="dt" sz="half" idx="10"/>
          </p:nvPr>
        </p:nvSpPr>
        <p:spPr/>
        <p:txBody>
          <a:bodyPr/>
          <a:lstStyle/>
          <a:p>
            <a:fld id="{4D4F47CD-1D4B-404C-AF17-8A0EE83930A9}" type="datetimeFigureOut">
              <a:rPr lang="en-US" smtClean="0"/>
              <a:t>7/25/2023</a:t>
            </a:fld>
            <a:endParaRPr lang="en-US" dirty="0"/>
          </a:p>
        </p:txBody>
      </p:sp>
      <p:sp>
        <p:nvSpPr>
          <p:cNvPr id="5" name="Footer Placeholder 4">
            <a:extLst>
              <a:ext uri="{FF2B5EF4-FFF2-40B4-BE49-F238E27FC236}">
                <a16:creationId xmlns:a16="http://schemas.microsoft.com/office/drawing/2014/main" id="{A71F131C-FB98-42D1-907D-C0A656B98B4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5582D4F-0238-48A8-A6B7-754FF08E998A}"/>
              </a:ext>
            </a:extLst>
          </p:cNvPr>
          <p:cNvSpPr>
            <a:spLocks noGrp="1"/>
          </p:cNvSpPr>
          <p:nvPr>
            <p:ph type="sldNum" sz="quarter" idx="12"/>
          </p:nvPr>
        </p:nvSpPr>
        <p:spPr/>
        <p:txBody>
          <a:bodyPr/>
          <a:lstStyle/>
          <a:p>
            <a:fld id="{E6210BC1-54F2-4DA6-9D41-6D8F7C21960E}" type="slidenum">
              <a:rPr lang="en-US" smtClean="0"/>
              <a:t>‹#›</a:t>
            </a:fld>
            <a:endParaRPr lang="en-US" dirty="0"/>
          </a:p>
        </p:txBody>
      </p:sp>
    </p:spTree>
    <p:extLst>
      <p:ext uri="{BB962C8B-B14F-4D97-AF65-F5344CB8AC3E}">
        <p14:creationId xmlns:p14="http://schemas.microsoft.com/office/powerpoint/2010/main" val="3000224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AFDC5F0-41EE-468F-9317-ABC4605B167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55B2739-86A5-4D7C-A839-B57BDBB16B0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B8775C0-9B22-420B-AB12-B61372D63045}"/>
              </a:ext>
            </a:extLst>
          </p:cNvPr>
          <p:cNvSpPr>
            <a:spLocks noGrp="1"/>
          </p:cNvSpPr>
          <p:nvPr>
            <p:ph type="dt" sz="half" idx="10"/>
          </p:nvPr>
        </p:nvSpPr>
        <p:spPr/>
        <p:txBody>
          <a:bodyPr/>
          <a:lstStyle/>
          <a:p>
            <a:fld id="{4D4F47CD-1D4B-404C-AF17-8A0EE83930A9}" type="datetimeFigureOut">
              <a:rPr lang="en-US" smtClean="0"/>
              <a:t>7/25/2023</a:t>
            </a:fld>
            <a:endParaRPr lang="en-US" dirty="0"/>
          </a:p>
        </p:txBody>
      </p:sp>
      <p:sp>
        <p:nvSpPr>
          <p:cNvPr id="5" name="Footer Placeholder 4">
            <a:extLst>
              <a:ext uri="{FF2B5EF4-FFF2-40B4-BE49-F238E27FC236}">
                <a16:creationId xmlns:a16="http://schemas.microsoft.com/office/drawing/2014/main" id="{7464EF00-9101-42A3-9383-C16F95F1AD3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D709658-D724-4462-A01C-6A9875561375}"/>
              </a:ext>
            </a:extLst>
          </p:cNvPr>
          <p:cNvSpPr>
            <a:spLocks noGrp="1"/>
          </p:cNvSpPr>
          <p:nvPr>
            <p:ph type="sldNum" sz="quarter" idx="12"/>
          </p:nvPr>
        </p:nvSpPr>
        <p:spPr/>
        <p:txBody>
          <a:bodyPr/>
          <a:lstStyle/>
          <a:p>
            <a:fld id="{E6210BC1-54F2-4DA6-9D41-6D8F7C21960E}" type="slidenum">
              <a:rPr lang="en-US" smtClean="0"/>
              <a:t>‹#›</a:t>
            </a:fld>
            <a:endParaRPr lang="en-US" dirty="0"/>
          </a:p>
        </p:txBody>
      </p:sp>
    </p:spTree>
    <p:extLst>
      <p:ext uri="{BB962C8B-B14F-4D97-AF65-F5344CB8AC3E}">
        <p14:creationId xmlns:p14="http://schemas.microsoft.com/office/powerpoint/2010/main" val="36613287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8A0910-25F6-498D-A084-C9F881D90F8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E5BBC6C-AB52-4BD7-8616-9F5B562EFC5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A39F8F-2604-4CF2-B56E-322073BDD4A6}"/>
              </a:ext>
            </a:extLst>
          </p:cNvPr>
          <p:cNvSpPr>
            <a:spLocks noGrp="1"/>
          </p:cNvSpPr>
          <p:nvPr>
            <p:ph type="dt" sz="half" idx="10"/>
          </p:nvPr>
        </p:nvSpPr>
        <p:spPr/>
        <p:txBody>
          <a:bodyPr/>
          <a:lstStyle/>
          <a:p>
            <a:fld id="{4D4F47CD-1D4B-404C-AF17-8A0EE83930A9}" type="datetimeFigureOut">
              <a:rPr lang="en-US" smtClean="0"/>
              <a:t>7/25/2023</a:t>
            </a:fld>
            <a:endParaRPr lang="en-US" dirty="0"/>
          </a:p>
        </p:txBody>
      </p:sp>
      <p:sp>
        <p:nvSpPr>
          <p:cNvPr id="5" name="Footer Placeholder 4">
            <a:extLst>
              <a:ext uri="{FF2B5EF4-FFF2-40B4-BE49-F238E27FC236}">
                <a16:creationId xmlns:a16="http://schemas.microsoft.com/office/drawing/2014/main" id="{CFD628F0-975D-4129-82F2-66A9B184298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924DCFC-C9E1-49D6-AFE3-2332D907349A}"/>
              </a:ext>
            </a:extLst>
          </p:cNvPr>
          <p:cNvSpPr>
            <a:spLocks noGrp="1"/>
          </p:cNvSpPr>
          <p:nvPr>
            <p:ph type="sldNum" sz="quarter" idx="12"/>
          </p:nvPr>
        </p:nvSpPr>
        <p:spPr/>
        <p:txBody>
          <a:bodyPr/>
          <a:lstStyle/>
          <a:p>
            <a:fld id="{E6210BC1-54F2-4DA6-9D41-6D8F7C21960E}" type="slidenum">
              <a:rPr lang="en-US" smtClean="0"/>
              <a:t>‹#›</a:t>
            </a:fld>
            <a:endParaRPr lang="en-US" dirty="0"/>
          </a:p>
        </p:txBody>
      </p:sp>
    </p:spTree>
    <p:extLst>
      <p:ext uri="{BB962C8B-B14F-4D97-AF65-F5344CB8AC3E}">
        <p14:creationId xmlns:p14="http://schemas.microsoft.com/office/powerpoint/2010/main" val="35080062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F8ED7D-EB1B-4003-8D14-64404FE2877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3DBE2A0-296F-4CD8-A600-B0672A32C7E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E0E5156-B717-45B3-A771-44241230C255}"/>
              </a:ext>
            </a:extLst>
          </p:cNvPr>
          <p:cNvSpPr>
            <a:spLocks noGrp="1"/>
          </p:cNvSpPr>
          <p:nvPr>
            <p:ph type="dt" sz="half" idx="10"/>
          </p:nvPr>
        </p:nvSpPr>
        <p:spPr/>
        <p:txBody>
          <a:bodyPr/>
          <a:lstStyle/>
          <a:p>
            <a:fld id="{4D4F47CD-1D4B-404C-AF17-8A0EE83930A9}" type="datetimeFigureOut">
              <a:rPr lang="en-US" smtClean="0"/>
              <a:t>7/25/2023</a:t>
            </a:fld>
            <a:endParaRPr lang="en-US" dirty="0"/>
          </a:p>
        </p:txBody>
      </p:sp>
      <p:sp>
        <p:nvSpPr>
          <p:cNvPr id="5" name="Footer Placeholder 4">
            <a:extLst>
              <a:ext uri="{FF2B5EF4-FFF2-40B4-BE49-F238E27FC236}">
                <a16:creationId xmlns:a16="http://schemas.microsoft.com/office/drawing/2014/main" id="{33693C9E-9D58-41F3-BEDD-54D872D1F62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B72D03A-3C4A-4551-A3BD-DAFABA999BB1}"/>
              </a:ext>
            </a:extLst>
          </p:cNvPr>
          <p:cNvSpPr>
            <a:spLocks noGrp="1"/>
          </p:cNvSpPr>
          <p:nvPr>
            <p:ph type="sldNum" sz="quarter" idx="12"/>
          </p:nvPr>
        </p:nvSpPr>
        <p:spPr/>
        <p:txBody>
          <a:bodyPr/>
          <a:lstStyle/>
          <a:p>
            <a:fld id="{E6210BC1-54F2-4DA6-9D41-6D8F7C21960E}" type="slidenum">
              <a:rPr lang="en-US" smtClean="0"/>
              <a:t>‹#›</a:t>
            </a:fld>
            <a:endParaRPr lang="en-US" dirty="0"/>
          </a:p>
        </p:txBody>
      </p:sp>
    </p:spTree>
    <p:extLst>
      <p:ext uri="{BB962C8B-B14F-4D97-AF65-F5344CB8AC3E}">
        <p14:creationId xmlns:p14="http://schemas.microsoft.com/office/powerpoint/2010/main" val="2272135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9453A9-CA85-4A53-9B81-37FAB63697A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97E7553-E2F1-489D-82AD-A89B234C0C5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CA2DED5-3F1E-4ECD-8287-968DF9F739C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F46B7DB-8AF5-4568-8854-B6E34E984979}"/>
              </a:ext>
            </a:extLst>
          </p:cNvPr>
          <p:cNvSpPr>
            <a:spLocks noGrp="1"/>
          </p:cNvSpPr>
          <p:nvPr>
            <p:ph type="dt" sz="half" idx="10"/>
          </p:nvPr>
        </p:nvSpPr>
        <p:spPr/>
        <p:txBody>
          <a:bodyPr/>
          <a:lstStyle/>
          <a:p>
            <a:fld id="{4D4F47CD-1D4B-404C-AF17-8A0EE83930A9}" type="datetimeFigureOut">
              <a:rPr lang="en-US" smtClean="0"/>
              <a:t>7/25/2023</a:t>
            </a:fld>
            <a:endParaRPr lang="en-US" dirty="0"/>
          </a:p>
        </p:txBody>
      </p:sp>
      <p:sp>
        <p:nvSpPr>
          <p:cNvPr id="6" name="Footer Placeholder 5">
            <a:extLst>
              <a:ext uri="{FF2B5EF4-FFF2-40B4-BE49-F238E27FC236}">
                <a16:creationId xmlns:a16="http://schemas.microsoft.com/office/drawing/2014/main" id="{20123EBF-FE17-4CA3-9EC4-A8BAC1B4157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04574FD4-7DD6-48E6-B298-1B5A67CF3270}"/>
              </a:ext>
            </a:extLst>
          </p:cNvPr>
          <p:cNvSpPr>
            <a:spLocks noGrp="1"/>
          </p:cNvSpPr>
          <p:nvPr>
            <p:ph type="sldNum" sz="quarter" idx="12"/>
          </p:nvPr>
        </p:nvSpPr>
        <p:spPr/>
        <p:txBody>
          <a:bodyPr/>
          <a:lstStyle/>
          <a:p>
            <a:fld id="{E6210BC1-54F2-4DA6-9D41-6D8F7C21960E}" type="slidenum">
              <a:rPr lang="en-US" smtClean="0"/>
              <a:t>‹#›</a:t>
            </a:fld>
            <a:endParaRPr lang="en-US" dirty="0"/>
          </a:p>
        </p:txBody>
      </p:sp>
    </p:spTree>
    <p:extLst>
      <p:ext uri="{BB962C8B-B14F-4D97-AF65-F5344CB8AC3E}">
        <p14:creationId xmlns:p14="http://schemas.microsoft.com/office/powerpoint/2010/main" val="27200783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AF2152-30F9-4215-BA87-145D13037F1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2DC59A6-3F09-479E-BC0B-6B0F76156D1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3F9304F-F6AC-4BBE-BD05-4669B3CC2FF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19D3631-B08B-4A54-AD50-77E3BE37AE0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8FD0C21-414D-4FD9-9B18-53C6FC6189B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7A67D92-7E1F-403A-BF77-A41C6EA04604}"/>
              </a:ext>
            </a:extLst>
          </p:cNvPr>
          <p:cNvSpPr>
            <a:spLocks noGrp="1"/>
          </p:cNvSpPr>
          <p:nvPr>
            <p:ph type="dt" sz="half" idx="10"/>
          </p:nvPr>
        </p:nvSpPr>
        <p:spPr/>
        <p:txBody>
          <a:bodyPr/>
          <a:lstStyle/>
          <a:p>
            <a:fld id="{4D4F47CD-1D4B-404C-AF17-8A0EE83930A9}" type="datetimeFigureOut">
              <a:rPr lang="en-US" smtClean="0"/>
              <a:t>7/25/2023</a:t>
            </a:fld>
            <a:endParaRPr lang="en-US" dirty="0"/>
          </a:p>
        </p:txBody>
      </p:sp>
      <p:sp>
        <p:nvSpPr>
          <p:cNvPr id="8" name="Footer Placeholder 7">
            <a:extLst>
              <a:ext uri="{FF2B5EF4-FFF2-40B4-BE49-F238E27FC236}">
                <a16:creationId xmlns:a16="http://schemas.microsoft.com/office/drawing/2014/main" id="{EBA42AC5-5E15-43EC-9C15-D15F47AF2F9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9C96849E-651F-4C72-944E-3E4D61A517FA}"/>
              </a:ext>
            </a:extLst>
          </p:cNvPr>
          <p:cNvSpPr>
            <a:spLocks noGrp="1"/>
          </p:cNvSpPr>
          <p:nvPr>
            <p:ph type="sldNum" sz="quarter" idx="12"/>
          </p:nvPr>
        </p:nvSpPr>
        <p:spPr/>
        <p:txBody>
          <a:bodyPr/>
          <a:lstStyle/>
          <a:p>
            <a:fld id="{E6210BC1-54F2-4DA6-9D41-6D8F7C21960E}" type="slidenum">
              <a:rPr lang="en-US" smtClean="0"/>
              <a:t>‹#›</a:t>
            </a:fld>
            <a:endParaRPr lang="en-US" dirty="0"/>
          </a:p>
        </p:txBody>
      </p:sp>
    </p:spTree>
    <p:extLst>
      <p:ext uri="{BB962C8B-B14F-4D97-AF65-F5344CB8AC3E}">
        <p14:creationId xmlns:p14="http://schemas.microsoft.com/office/powerpoint/2010/main" val="9004466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003009-5CFC-4868-A299-577D9713C12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56690E7-9D6B-4C05-9389-BE89CD1133F0}"/>
              </a:ext>
            </a:extLst>
          </p:cNvPr>
          <p:cNvSpPr>
            <a:spLocks noGrp="1"/>
          </p:cNvSpPr>
          <p:nvPr>
            <p:ph type="dt" sz="half" idx="10"/>
          </p:nvPr>
        </p:nvSpPr>
        <p:spPr/>
        <p:txBody>
          <a:bodyPr/>
          <a:lstStyle/>
          <a:p>
            <a:fld id="{4D4F47CD-1D4B-404C-AF17-8A0EE83930A9}" type="datetimeFigureOut">
              <a:rPr lang="en-US" smtClean="0"/>
              <a:t>7/25/2023</a:t>
            </a:fld>
            <a:endParaRPr lang="en-US" dirty="0"/>
          </a:p>
        </p:txBody>
      </p:sp>
      <p:sp>
        <p:nvSpPr>
          <p:cNvPr id="4" name="Footer Placeholder 3">
            <a:extLst>
              <a:ext uri="{FF2B5EF4-FFF2-40B4-BE49-F238E27FC236}">
                <a16:creationId xmlns:a16="http://schemas.microsoft.com/office/drawing/2014/main" id="{25AE54C6-7E2C-49AA-9687-BEFD96A5DEB2}"/>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22E53F3C-6153-4783-9C04-DC564D1BC2A3}"/>
              </a:ext>
            </a:extLst>
          </p:cNvPr>
          <p:cNvSpPr>
            <a:spLocks noGrp="1"/>
          </p:cNvSpPr>
          <p:nvPr>
            <p:ph type="sldNum" sz="quarter" idx="12"/>
          </p:nvPr>
        </p:nvSpPr>
        <p:spPr/>
        <p:txBody>
          <a:bodyPr/>
          <a:lstStyle/>
          <a:p>
            <a:fld id="{E6210BC1-54F2-4DA6-9D41-6D8F7C21960E}" type="slidenum">
              <a:rPr lang="en-US" smtClean="0"/>
              <a:t>‹#›</a:t>
            </a:fld>
            <a:endParaRPr lang="en-US" dirty="0"/>
          </a:p>
        </p:txBody>
      </p:sp>
    </p:spTree>
    <p:extLst>
      <p:ext uri="{BB962C8B-B14F-4D97-AF65-F5344CB8AC3E}">
        <p14:creationId xmlns:p14="http://schemas.microsoft.com/office/powerpoint/2010/main" val="471353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1A01F57-AD89-4A0F-B738-228EDE65CC42}"/>
              </a:ext>
            </a:extLst>
          </p:cNvPr>
          <p:cNvSpPr>
            <a:spLocks noGrp="1"/>
          </p:cNvSpPr>
          <p:nvPr>
            <p:ph type="dt" sz="half" idx="10"/>
          </p:nvPr>
        </p:nvSpPr>
        <p:spPr/>
        <p:txBody>
          <a:bodyPr/>
          <a:lstStyle/>
          <a:p>
            <a:fld id="{4D4F47CD-1D4B-404C-AF17-8A0EE83930A9}" type="datetimeFigureOut">
              <a:rPr lang="en-US" smtClean="0"/>
              <a:t>7/25/2023</a:t>
            </a:fld>
            <a:endParaRPr lang="en-US" dirty="0"/>
          </a:p>
        </p:txBody>
      </p:sp>
      <p:sp>
        <p:nvSpPr>
          <p:cNvPr id="3" name="Footer Placeholder 2">
            <a:extLst>
              <a:ext uri="{FF2B5EF4-FFF2-40B4-BE49-F238E27FC236}">
                <a16:creationId xmlns:a16="http://schemas.microsoft.com/office/drawing/2014/main" id="{F4B75BC5-76EC-4AF8-9814-70180EF6C42A}"/>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859766C6-8290-46CF-9364-C41230071CDF}"/>
              </a:ext>
            </a:extLst>
          </p:cNvPr>
          <p:cNvSpPr>
            <a:spLocks noGrp="1"/>
          </p:cNvSpPr>
          <p:nvPr>
            <p:ph type="sldNum" sz="quarter" idx="12"/>
          </p:nvPr>
        </p:nvSpPr>
        <p:spPr/>
        <p:txBody>
          <a:bodyPr/>
          <a:lstStyle/>
          <a:p>
            <a:fld id="{E6210BC1-54F2-4DA6-9D41-6D8F7C21960E}" type="slidenum">
              <a:rPr lang="en-US" smtClean="0"/>
              <a:t>‹#›</a:t>
            </a:fld>
            <a:endParaRPr lang="en-US" dirty="0"/>
          </a:p>
        </p:txBody>
      </p:sp>
    </p:spTree>
    <p:extLst>
      <p:ext uri="{BB962C8B-B14F-4D97-AF65-F5344CB8AC3E}">
        <p14:creationId xmlns:p14="http://schemas.microsoft.com/office/powerpoint/2010/main" val="20489886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5666D0-8F3C-4149-98E9-4D00A2E4657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001253D-E361-4667-929E-DA429BFD2CD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6243F93-540D-4EC6-B090-D33A4D77C9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27E9332-0ECF-4EDE-95B7-C12F687C5CBF}"/>
              </a:ext>
            </a:extLst>
          </p:cNvPr>
          <p:cNvSpPr>
            <a:spLocks noGrp="1"/>
          </p:cNvSpPr>
          <p:nvPr>
            <p:ph type="dt" sz="half" idx="10"/>
          </p:nvPr>
        </p:nvSpPr>
        <p:spPr/>
        <p:txBody>
          <a:bodyPr/>
          <a:lstStyle/>
          <a:p>
            <a:fld id="{4D4F47CD-1D4B-404C-AF17-8A0EE83930A9}" type="datetimeFigureOut">
              <a:rPr lang="en-US" smtClean="0"/>
              <a:t>7/25/2023</a:t>
            </a:fld>
            <a:endParaRPr lang="en-US" dirty="0"/>
          </a:p>
        </p:txBody>
      </p:sp>
      <p:sp>
        <p:nvSpPr>
          <p:cNvPr id="6" name="Footer Placeholder 5">
            <a:extLst>
              <a:ext uri="{FF2B5EF4-FFF2-40B4-BE49-F238E27FC236}">
                <a16:creationId xmlns:a16="http://schemas.microsoft.com/office/drawing/2014/main" id="{194C4CC1-978B-4759-9B2D-C520FA7CF19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E674013-67E3-4023-A7B5-070E1938A7D1}"/>
              </a:ext>
            </a:extLst>
          </p:cNvPr>
          <p:cNvSpPr>
            <a:spLocks noGrp="1"/>
          </p:cNvSpPr>
          <p:nvPr>
            <p:ph type="sldNum" sz="quarter" idx="12"/>
          </p:nvPr>
        </p:nvSpPr>
        <p:spPr/>
        <p:txBody>
          <a:bodyPr/>
          <a:lstStyle/>
          <a:p>
            <a:fld id="{E6210BC1-54F2-4DA6-9D41-6D8F7C21960E}" type="slidenum">
              <a:rPr lang="en-US" smtClean="0"/>
              <a:t>‹#›</a:t>
            </a:fld>
            <a:endParaRPr lang="en-US" dirty="0"/>
          </a:p>
        </p:txBody>
      </p:sp>
    </p:spTree>
    <p:extLst>
      <p:ext uri="{BB962C8B-B14F-4D97-AF65-F5344CB8AC3E}">
        <p14:creationId xmlns:p14="http://schemas.microsoft.com/office/powerpoint/2010/main" val="9065563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090427-5B93-4F95-9BBD-04949310E50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7B29887-1BEE-41C0-A83A-7BB0E858AD6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E9283921-68B1-4983-8F9E-A843C549101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D43A4DF-8253-4914-9B22-81BF21E4CC37}"/>
              </a:ext>
            </a:extLst>
          </p:cNvPr>
          <p:cNvSpPr>
            <a:spLocks noGrp="1"/>
          </p:cNvSpPr>
          <p:nvPr>
            <p:ph type="dt" sz="half" idx="10"/>
          </p:nvPr>
        </p:nvSpPr>
        <p:spPr/>
        <p:txBody>
          <a:bodyPr/>
          <a:lstStyle/>
          <a:p>
            <a:fld id="{4D4F47CD-1D4B-404C-AF17-8A0EE83930A9}" type="datetimeFigureOut">
              <a:rPr lang="en-US" smtClean="0"/>
              <a:t>7/25/2023</a:t>
            </a:fld>
            <a:endParaRPr lang="en-US" dirty="0"/>
          </a:p>
        </p:txBody>
      </p:sp>
      <p:sp>
        <p:nvSpPr>
          <p:cNvPr id="6" name="Footer Placeholder 5">
            <a:extLst>
              <a:ext uri="{FF2B5EF4-FFF2-40B4-BE49-F238E27FC236}">
                <a16:creationId xmlns:a16="http://schemas.microsoft.com/office/drawing/2014/main" id="{A44ED32D-1184-4052-BC3F-FE26A0E69BA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CB3B047-A808-4710-9FA1-9888C5483843}"/>
              </a:ext>
            </a:extLst>
          </p:cNvPr>
          <p:cNvSpPr>
            <a:spLocks noGrp="1"/>
          </p:cNvSpPr>
          <p:nvPr>
            <p:ph type="sldNum" sz="quarter" idx="12"/>
          </p:nvPr>
        </p:nvSpPr>
        <p:spPr/>
        <p:txBody>
          <a:bodyPr/>
          <a:lstStyle/>
          <a:p>
            <a:fld id="{E6210BC1-54F2-4DA6-9D41-6D8F7C21960E}" type="slidenum">
              <a:rPr lang="en-US" smtClean="0"/>
              <a:t>‹#›</a:t>
            </a:fld>
            <a:endParaRPr lang="en-US" dirty="0"/>
          </a:p>
        </p:txBody>
      </p:sp>
    </p:spTree>
    <p:extLst>
      <p:ext uri="{BB962C8B-B14F-4D97-AF65-F5344CB8AC3E}">
        <p14:creationId xmlns:p14="http://schemas.microsoft.com/office/powerpoint/2010/main" val="34560707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96AC935-A06B-4D34-8C5E-6A94632193C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E7A1F32-008A-491A-A578-D3019AC9FA4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C6382E-91E5-4F6D-ABF8-AD44026736B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4F47CD-1D4B-404C-AF17-8A0EE83930A9}" type="datetimeFigureOut">
              <a:rPr lang="en-US" smtClean="0"/>
              <a:t>7/25/2023</a:t>
            </a:fld>
            <a:endParaRPr lang="en-US" dirty="0"/>
          </a:p>
        </p:txBody>
      </p:sp>
      <p:sp>
        <p:nvSpPr>
          <p:cNvPr id="5" name="Footer Placeholder 4">
            <a:extLst>
              <a:ext uri="{FF2B5EF4-FFF2-40B4-BE49-F238E27FC236}">
                <a16:creationId xmlns:a16="http://schemas.microsoft.com/office/drawing/2014/main" id="{F5E03B7D-D576-4248-BB4A-6243D297D1B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DB8F03F6-2BC4-4EE1-AD88-00F0B0D90D9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210BC1-54F2-4DA6-9D41-6D8F7C21960E}" type="slidenum">
              <a:rPr lang="en-US" smtClean="0"/>
              <a:t>‹#›</a:t>
            </a:fld>
            <a:endParaRPr lang="en-US" dirty="0"/>
          </a:p>
        </p:txBody>
      </p:sp>
    </p:spTree>
    <p:extLst>
      <p:ext uri="{BB962C8B-B14F-4D97-AF65-F5344CB8AC3E}">
        <p14:creationId xmlns:p14="http://schemas.microsoft.com/office/powerpoint/2010/main" val="39791108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B98FA4-A166-4F79-A97A-802E402D4F54}"/>
              </a:ext>
            </a:extLst>
          </p:cNvPr>
          <p:cNvSpPr>
            <a:spLocks noGrp="1"/>
          </p:cNvSpPr>
          <p:nvPr>
            <p:ph type="ctrTitle"/>
          </p:nvPr>
        </p:nvSpPr>
        <p:spPr/>
        <p:txBody>
          <a:bodyPr/>
          <a:lstStyle/>
          <a:p>
            <a:r>
              <a:rPr lang="en-US" dirty="0"/>
              <a:t>Utility Rate Overview</a:t>
            </a:r>
          </a:p>
        </p:txBody>
      </p:sp>
      <p:sp>
        <p:nvSpPr>
          <p:cNvPr id="3" name="Subtitle 2">
            <a:extLst>
              <a:ext uri="{FF2B5EF4-FFF2-40B4-BE49-F238E27FC236}">
                <a16:creationId xmlns:a16="http://schemas.microsoft.com/office/drawing/2014/main" id="{B599DA13-3495-41F3-B2FD-D0080390F6A8}"/>
              </a:ext>
            </a:extLst>
          </p:cNvPr>
          <p:cNvSpPr>
            <a:spLocks noGrp="1"/>
          </p:cNvSpPr>
          <p:nvPr>
            <p:ph type="subTitle" idx="1"/>
          </p:nvPr>
        </p:nvSpPr>
        <p:spPr/>
        <p:txBody>
          <a:bodyPr/>
          <a:lstStyle/>
          <a:p>
            <a:r>
              <a:rPr lang="en-US" dirty="0"/>
              <a:t>City of Bethany City Council Meeting</a:t>
            </a:r>
          </a:p>
          <a:p>
            <a:r>
              <a:rPr lang="en-US" dirty="0"/>
              <a:t>August 1</a:t>
            </a:r>
            <a:r>
              <a:rPr lang="en-US" baseline="30000" dirty="0"/>
              <a:t>st</a:t>
            </a:r>
            <a:r>
              <a:rPr lang="en-US" dirty="0"/>
              <a:t>, 2023</a:t>
            </a:r>
          </a:p>
          <a:p>
            <a:r>
              <a:rPr lang="en-US" dirty="0"/>
              <a:t>Information for Initial Discussion</a:t>
            </a:r>
          </a:p>
        </p:txBody>
      </p:sp>
    </p:spTree>
    <p:extLst>
      <p:ext uri="{BB962C8B-B14F-4D97-AF65-F5344CB8AC3E}">
        <p14:creationId xmlns:p14="http://schemas.microsoft.com/office/powerpoint/2010/main" val="9221572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60000"/>
                <a:lumOff val="40000"/>
              </a:schemeClr>
            </a:gs>
            <a:gs pos="74000">
              <a:schemeClr val="accent6">
                <a:lumMod val="60000"/>
                <a:lumOff val="40000"/>
              </a:schemeClr>
            </a:gs>
            <a:gs pos="83000">
              <a:schemeClr val="accent6">
                <a:lumMod val="60000"/>
                <a:lumOff val="40000"/>
              </a:schemeClr>
            </a:gs>
            <a:gs pos="100000">
              <a:schemeClr val="accent6">
                <a:lumMod val="75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57FDE-C00B-D626-A39B-EB1EE4CEEDDA}"/>
              </a:ext>
            </a:extLst>
          </p:cNvPr>
          <p:cNvSpPr>
            <a:spLocks noGrp="1"/>
          </p:cNvSpPr>
          <p:nvPr>
            <p:ph type="title"/>
          </p:nvPr>
        </p:nvSpPr>
        <p:spPr/>
        <p:txBody>
          <a:bodyPr/>
          <a:lstStyle/>
          <a:p>
            <a:pPr algn="ctr"/>
            <a:r>
              <a:rPr lang="en-US" dirty="0">
                <a:latin typeface="Arial Narrow" panose="020B0606020202030204" pitchFamily="34" charset="0"/>
              </a:rPr>
              <a:t>PWA Operating Costs and Debt Service</a:t>
            </a:r>
            <a:br>
              <a:rPr lang="en-US" dirty="0">
                <a:latin typeface="Arial Narrow" panose="020B0606020202030204" pitchFamily="34" charset="0"/>
              </a:rPr>
            </a:br>
            <a:r>
              <a:rPr lang="en-US" dirty="0">
                <a:latin typeface="Arial Narrow" panose="020B0606020202030204" pitchFamily="34" charset="0"/>
              </a:rPr>
              <a:t> Per 2024 Budget</a:t>
            </a:r>
          </a:p>
        </p:txBody>
      </p:sp>
      <p:sp>
        <p:nvSpPr>
          <p:cNvPr id="3" name="Content Placeholder 2">
            <a:extLst>
              <a:ext uri="{FF2B5EF4-FFF2-40B4-BE49-F238E27FC236}">
                <a16:creationId xmlns:a16="http://schemas.microsoft.com/office/drawing/2014/main" id="{9BB36897-FC25-512E-AC26-F6592588AAA1}"/>
              </a:ext>
            </a:extLst>
          </p:cNvPr>
          <p:cNvSpPr>
            <a:spLocks noGrp="1"/>
          </p:cNvSpPr>
          <p:nvPr>
            <p:ph idx="1"/>
          </p:nvPr>
        </p:nvSpPr>
        <p:spPr>
          <a:xfrm>
            <a:off x="838200" y="1825625"/>
            <a:ext cx="10515600" cy="4667250"/>
          </a:xfrm>
        </p:spPr>
        <p:txBody>
          <a:bodyPr/>
          <a:lstStyle/>
          <a:p>
            <a:r>
              <a:rPr lang="en-US" dirty="0">
                <a:latin typeface="Constantia" panose="02030602050306030303" pitchFamily="18" charset="0"/>
              </a:rPr>
              <a:t>Administration &amp; Finance	$   712,100</a:t>
            </a:r>
          </a:p>
          <a:p>
            <a:r>
              <a:rPr lang="en-US" dirty="0">
                <a:latin typeface="Constantia" panose="02030602050306030303" pitchFamily="18" charset="0"/>
              </a:rPr>
              <a:t>Sanitation				 2,169,976 </a:t>
            </a:r>
          </a:p>
          <a:p>
            <a:r>
              <a:rPr lang="en-US" dirty="0">
                <a:latin typeface="Constantia" panose="02030602050306030303" pitchFamily="18" charset="0"/>
              </a:rPr>
              <a:t>Water Plant			  2,167,158</a:t>
            </a:r>
          </a:p>
          <a:p>
            <a:r>
              <a:rPr lang="en-US" dirty="0">
                <a:latin typeface="Constantia" panose="02030602050306030303" pitchFamily="18" charset="0"/>
              </a:rPr>
              <a:t>Water Line			   484,500</a:t>
            </a:r>
          </a:p>
          <a:p>
            <a:r>
              <a:rPr lang="en-US" dirty="0">
                <a:latin typeface="Constantia" panose="02030602050306030303" pitchFamily="18" charset="0"/>
              </a:rPr>
              <a:t>Sewer Line &amp; Treatment	2,232,400  </a:t>
            </a:r>
          </a:p>
          <a:p>
            <a:r>
              <a:rPr lang="en-US" dirty="0">
                <a:latin typeface="Constantia" panose="02030602050306030303" pitchFamily="18" charset="0"/>
              </a:rPr>
              <a:t>Fleet Maintenance		    133,624</a:t>
            </a:r>
          </a:p>
          <a:p>
            <a:r>
              <a:rPr lang="en-US" dirty="0">
                <a:latin typeface="Constantia" panose="02030602050306030303" pitchFamily="18" charset="0"/>
              </a:rPr>
              <a:t>Contingency			   250,000</a:t>
            </a:r>
          </a:p>
          <a:p>
            <a:r>
              <a:rPr lang="en-US" dirty="0">
                <a:latin typeface="Constantia" panose="02030602050306030303" pitchFamily="18" charset="0"/>
              </a:rPr>
              <a:t>Debt Service			 </a:t>
            </a:r>
            <a:r>
              <a:rPr lang="en-US" u="sng" dirty="0">
                <a:latin typeface="Constantia" panose="02030602050306030303" pitchFamily="18" charset="0"/>
              </a:rPr>
              <a:t>1,365,000</a:t>
            </a:r>
          </a:p>
          <a:p>
            <a:pPr marL="0" indent="0">
              <a:buNone/>
            </a:pPr>
            <a:r>
              <a:rPr lang="en-US" dirty="0">
                <a:latin typeface="Constantia" panose="02030602050306030303" pitchFamily="18" charset="0"/>
              </a:rPr>
              <a:t>                        		          $9,514,658	  </a:t>
            </a:r>
          </a:p>
        </p:txBody>
      </p:sp>
    </p:spTree>
    <p:extLst>
      <p:ext uri="{BB962C8B-B14F-4D97-AF65-F5344CB8AC3E}">
        <p14:creationId xmlns:p14="http://schemas.microsoft.com/office/powerpoint/2010/main" val="30065652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8B99C-42D5-9CDD-A773-C6F626F40587}"/>
              </a:ext>
            </a:extLst>
          </p:cNvPr>
          <p:cNvSpPr>
            <a:spLocks noGrp="1"/>
          </p:cNvSpPr>
          <p:nvPr>
            <p:ph type="title"/>
          </p:nvPr>
        </p:nvSpPr>
        <p:spPr>
          <a:xfrm>
            <a:off x="838200" y="138789"/>
            <a:ext cx="10515600" cy="1325563"/>
          </a:xfrm>
        </p:spPr>
        <p:txBody>
          <a:bodyPr/>
          <a:lstStyle/>
          <a:p>
            <a:pPr algn="ctr"/>
            <a:r>
              <a:rPr lang="en-US" dirty="0">
                <a:latin typeface="Abadi" panose="020B0604020104020204" pitchFamily="34" charset="0"/>
              </a:rPr>
              <a:t>Capital Improvements</a:t>
            </a:r>
          </a:p>
        </p:txBody>
      </p:sp>
      <p:sp>
        <p:nvSpPr>
          <p:cNvPr id="3" name="Content Placeholder 2">
            <a:extLst>
              <a:ext uri="{FF2B5EF4-FFF2-40B4-BE49-F238E27FC236}">
                <a16:creationId xmlns:a16="http://schemas.microsoft.com/office/drawing/2014/main" id="{2F4E47AB-18BA-F882-7EC7-AE7952DEBCF5}"/>
              </a:ext>
            </a:extLst>
          </p:cNvPr>
          <p:cNvSpPr>
            <a:spLocks noGrp="1"/>
          </p:cNvSpPr>
          <p:nvPr>
            <p:ph idx="1"/>
          </p:nvPr>
        </p:nvSpPr>
        <p:spPr>
          <a:xfrm>
            <a:off x="861588" y="1253331"/>
            <a:ext cx="10515600" cy="4351338"/>
          </a:xfrm>
        </p:spPr>
        <p:txBody>
          <a:bodyPr>
            <a:normAutofit lnSpcReduction="10000"/>
          </a:bodyPr>
          <a:lstStyle/>
          <a:p>
            <a:pPr marL="0" indent="0">
              <a:buNone/>
            </a:pPr>
            <a:r>
              <a:rPr lang="en-US" dirty="0">
                <a:latin typeface="Tunga" panose="020B0502040204020203" pitchFamily="34" charset="0"/>
                <a:cs typeface="Tunga" panose="020B0502040204020203" pitchFamily="34" charset="0"/>
              </a:rPr>
              <a:t>   TEIM Design has produced a very preliminary 5 year Capital Improvement Plan which would call for continued investment in rehabilitating our Sanitary Sewer system, as well as Replacing aging water lines. These items would total $ 875,000, as well as costs to replace the aging water meters with new automatic meters are expected to total $4,825,000 (not including the $1,500,000 matching ARPA grant project currently scheduled). This would result in a </a:t>
            </a:r>
            <a:r>
              <a:rPr lang="en-US" u="sng" dirty="0">
                <a:latin typeface="Tunga" panose="020B0502040204020203" pitchFamily="34" charset="0"/>
                <a:cs typeface="Tunga" panose="020B0502040204020203" pitchFamily="34" charset="0"/>
              </a:rPr>
              <a:t>minimum</a:t>
            </a:r>
            <a:r>
              <a:rPr lang="en-US" dirty="0">
                <a:latin typeface="Tunga" panose="020B0502040204020203" pitchFamily="34" charset="0"/>
                <a:cs typeface="Tunga" panose="020B0502040204020203" pitchFamily="34" charset="0"/>
              </a:rPr>
              <a:t> Capital Improvement annual investment of $1,140,000 for the next 5 years.</a:t>
            </a:r>
          </a:p>
          <a:p>
            <a:pPr marL="0" indent="0">
              <a:buNone/>
            </a:pPr>
            <a:r>
              <a:rPr lang="en-US" dirty="0">
                <a:latin typeface="Tunga" panose="020B0502040204020203" pitchFamily="34" charset="0"/>
                <a:cs typeface="Tunga" panose="020B0502040204020203" pitchFamily="34" charset="0"/>
              </a:rPr>
              <a:t>   General Obligation Bonds are generally not used for Utility improvements, as rates are designed to pay for these items. The burden of paying for GO Bonds rests solely with the property owner, whereas rate increases are spread throughout the population.</a:t>
            </a:r>
          </a:p>
          <a:p>
            <a:pPr marL="0" indent="0">
              <a:buNone/>
            </a:pPr>
            <a:endParaRPr lang="en-US" dirty="0"/>
          </a:p>
        </p:txBody>
      </p:sp>
    </p:spTree>
    <p:extLst>
      <p:ext uri="{BB962C8B-B14F-4D97-AF65-F5344CB8AC3E}">
        <p14:creationId xmlns:p14="http://schemas.microsoft.com/office/powerpoint/2010/main" val="8288460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3">
                <a:lumMod val="20000"/>
                <a:lumOff val="80000"/>
              </a:schemeClr>
            </a:gs>
            <a:gs pos="74000">
              <a:schemeClr val="bg2">
                <a:lumMod val="75000"/>
              </a:schemeClr>
            </a:gs>
            <a:gs pos="83000">
              <a:schemeClr val="bg2">
                <a:lumMod val="90000"/>
              </a:schemeClr>
            </a:gs>
            <a:gs pos="100000">
              <a:schemeClr val="bg2"/>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FC929B-D016-5721-F30D-C0B104D88C17}"/>
              </a:ext>
            </a:extLst>
          </p:cNvPr>
          <p:cNvSpPr>
            <a:spLocks noGrp="1"/>
          </p:cNvSpPr>
          <p:nvPr>
            <p:ph type="title"/>
          </p:nvPr>
        </p:nvSpPr>
        <p:spPr/>
        <p:txBody>
          <a:bodyPr/>
          <a:lstStyle/>
          <a:p>
            <a:pPr algn="ctr"/>
            <a:r>
              <a:rPr lang="en-US" dirty="0"/>
              <a:t>Historical General Fund Transfer Amounts</a:t>
            </a:r>
          </a:p>
        </p:txBody>
      </p:sp>
      <p:sp>
        <p:nvSpPr>
          <p:cNvPr id="3" name="Content Placeholder 2">
            <a:extLst>
              <a:ext uri="{FF2B5EF4-FFF2-40B4-BE49-F238E27FC236}">
                <a16:creationId xmlns:a16="http://schemas.microsoft.com/office/drawing/2014/main" id="{70E1340E-7D08-E60C-0F4C-D72A6B397927}"/>
              </a:ext>
            </a:extLst>
          </p:cNvPr>
          <p:cNvSpPr>
            <a:spLocks noGrp="1"/>
          </p:cNvSpPr>
          <p:nvPr>
            <p:ph idx="1"/>
          </p:nvPr>
        </p:nvSpPr>
        <p:spPr/>
        <p:txBody>
          <a:bodyPr/>
          <a:lstStyle/>
          <a:p>
            <a:pPr marL="0" indent="0">
              <a:buNone/>
            </a:pPr>
            <a:r>
              <a:rPr lang="en-US" dirty="0"/>
              <a:t>FY 2020		$ 2,200,000</a:t>
            </a:r>
          </a:p>
          <a:p>
            <a:pPr marL="0" indent="0">
              <a:buNone/>
            </a:pPr>
            <a:r>
              <a:rPr lang="en-US" dirty="0"/>
              <a:t>FY 2021		$ 1,782,014</a:t>
            </a:r>
          </a:p>
          <a:p>
            <a:pPr marL="0" indent="0">
              <a:buNone/>
            </a:pPr>
            <a:r>
              <a:rPr lang="en-US" dirty="0"/>
              <a:t>FY 2022		$ 2,599,875</a:t>
            </a:r>
          </a:p>
          <a:p>
            <a:pPr marL="0" indent="0">
              <a:buNone/>
            </a:pPr>
            <a:r>
              <a:rPr lang="en-US" dirty="0"/>
              <a:t>FY 2023	           $ 2,515,470</a:t>
            </a:r>
          </a:p>
          <a:p>
            <a:pPr marL="0" indent="0">
              <a:buNone/>
            </a:pPr>
            <a:r>
              <a:rPr lang="en-US" dirty="0"/>
              <a:t>FY 2024*		$ 2,150,000	</a:t>
            </a:r>
          </a:p>
          <a:p>
            <a:pPr marL="0" indent="0">
              <a:buNone/>
            </a:pPr>
            <a:endParaRPr lang="en-US" dirty="0"/>
          </a:p>
          <a:p>
            <a:pPr marL="0" indent="0">
              <a:buNone/>
            </a:pPr>
            <a:r>
              <a:rPr lang="en-US" dirty="0"/>
              <a:t>Average		$ 2,249,472</a:t>
            </a:r>
          </a:p>
          <a:p>
            <a:pPr marL="0" indent="0">
              <a:buNone/>
            </a:pPr>
            <a:r>
              <a:rPr lang="en-US" dirty="0"/>
              <a:t>*Budgeted	</a:t>
            </a:r>
          </a:p>
        </p:txBody>
      </p:sp>
    </p:spTree>
    <p:extLst>
      <p:ext uri="{BB962C8B-B14F-4D97-AF65-F5344CB8AC3E}">
        <p14:creationId xmlns:p14="http://schemas.microsoft.com/office/powerpoint/2010/main" val="42678638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rgbClr val="FEDCE6"/>
            </a:gs>
            <a:gs pos="74000">
              <a:srgbClr val="F961F9"/>
            </a:gs>
            <a:gs pos="83000">
              <a:srgbClr val="D9A4FA"/>
            </a:gs>
            <a:gs pos="100000">
              <a:srgbClr val="D2D0FE"/>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4DAB9C-DF8F-2DFC-7755-CEE4E57C790B}"/>
              </a:ext>
            </a:extLst>
          </p:cNvPr>
          <p:cNvSpPr>
            <a:spLocks noGrp="1"/>
          </p:cNvSpPr>
          <p:nvPr>
            <p:ph type="title"/>
          </p:nvPr>
        </p:nvSpPr>
        <p:spPr/>
        <p:txBody>
          <a:bodyPr/>
          <a:lstStyle/>
          <a:p>
            <a:pPr algn="ctr"/>
            <a:r>
              <a:rPr lang="en-US" dirty="0"/>
              <a:t>Total Annual Costs</a:t>
            </a:r>
          </a:p>
        </p:txBody>
      </p:sp>
      <p:sp>
        <p:nvSpPr>
          <p:cNvPr id="3" name="Content Placeholder 2">
            <a:extLst>
              <a:ext uri="{FF2B5EF4-FFF2-40B4-BE49-F238E27FC236}">
                <a16:creationId xmlns:a16="http://schemas.microsoft.com/office/drawing/2014/main" id="{A586748B-B3C7-2FC4-C4B0-5CCD24001A4A}"/>
              </a:ext>
            </a:extLst>
          </p:cNvPr>
          <p:cNvSpPr>
            <a:spLocks noGrp="1"/>
          </p:cNvSpPr>
          <p:nvPr>
            <p:ph idx="1"/>
          </p:nvPr>
        </p:nvSpPr>
        <p:spPr/>
        <p:txBody>
          <a:bodyPr/>
          <a:lstStyle/>
          <a:p>
            <a:pPr marL="0" indent="0">
              <a:buNone/>
            </a:pPr>
            <a:r>
              <a:rPr lang="en-US" dirty="0"/>
              <a:t>Operating and Debt Service	$  9,514,658</a:t>
            </a:r>
          </a:p>
          <a:p>
            <a:pPr marL="0" indent="0">
              <a:buNone/>
            </a:pPr>
            <a:r>
              <a:rPr lang="en-US" dirty="0"/>
              <a:t>Avg. Transfer to General Fund 	$  2,249,472</a:t>
            </a:r>
          </a:p>
          <a:p>
            <a:pPr marL="0" indent="0">
              <a:buNone/>
            </a:pPr>
            <a:r>
              <a:rPr lang="en-US" dirty="0"/>
              <a:t>Capital Improvements		</a:t>
            </a:r>
            <a:r>
              <a:rPr lang="en-US" u="sng" dirty="0"/>
              <a:t>$  1,140,000</a:t>
            </a:r>
          </a:p>
          <a:p>
            <a:pPr marL="0" indent="0">
              <a:buNone/>
            </a:pPr>
            <a:r>
              <a:rPr lang="en-US" dirty="0"/>
              <a:t>	Total				$12,904,130</a:t>
            </a:r>
          </a:p>
          <a:p>
            <a:pPr marL="0" indent="0">
              <a:buNone/>
            </a:pPr>
            <a:endParaRPr lang="en-US" dirty="0"/>
          </a:p>
          <a:p>
            <a:pPr marL="0" indent="0">
              <a:buNone/>
            </a:pPr>
            <a:r>
              <a:rPr lang="en-US" dirty="0"/>
              <a:t>Current Annual Income		$10,499,454</a:t>
            </a:r>
          </a:p>
          <a:p>
            <a:pPr marL="0" indent="0">
              <a:buNone/>
            </a:pPr>
            <a:endParaRPr lang="en-US" dirty="0"/>
          </a:p>
          <a:p>
            <a:pPr marL="0" indent="0">
              <a:buNone/>
            </a:pPr>
            <a:r>
              <a:rPr lang="en-US" dirty="0"/>
              <a:t>Shortfall				$  2,404,676</a:t>
            </a:r>
          </a:p>
        </p:txBody>
      </p:sp>
    </p:spTree>
    <p:extLst>
      <p:ext uri="{BB962C8B-B14F-4D97-AF65-F5344CB8AC3E}">
        <p14:creationId xmlns:p14="http://schemas.microsoft.com/office/powerpoint/2010/main" val="31856785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tx2">
              <a:lumMod val="20000"/>
              <a:lumOff val="80000"/>
            </a:schemeClr>
          </a:bgClr>
        </a:patt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AAA939-70A3-4B4C-898F-BEBCF286119F}"/>
              </a:ext>
            </a:extLst>
          </p:cNvPr>
          <p:cNvSpPr>
            <a:spLocks noGrp="1"/>
          </p:cNvSpPr>
          <p:nvPr>
            <p:ph type="title"/>
          </p:nvPr>
        </p:nvSpPr>
        <p:spPr>
          <a:xfrm>
            <a:off x="838200" y="2533559"/>
            <a:ext cx="10515600" cy="1325563"/>
          </a:xfrm>
        </p:spPr>
        <p:txBody>
          <a:bodyPr/>
          <a:lstStyle/>
          <a:p>
            <a:pPr algn="ctr"/>
            <a:r>
              <a:rPr lang="en-US" dirty="0"/>
              <a:t>Other Considerations	</a:t>
            </a:r>
          </a:p>
        </p:txBody>
      </p:sp>
    </p:spTree>
    <p:extLst>
      <p:ext uri="{BB962C8B-B14F-4D97-AF65-F5344CB8AC3E}">
        <p14:creationId xmlns:p14="http://schemas.microsoft.com/office/powerpoint/2010/main" val="25974485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91C66D3-93B2-E042-5566-906E98789119}"/>
              </a:ext>
            </a:extLst>
          </p:cNvPr>
          <p:cNvSpPr>
            <a:spLocks noGrp="1"/>
          </p:cNvSpPr>
          <p:nvPr>
            <p:ph idx="1"/>
          </p:nvPr>
        </p:nvSpPr>
        <p:spPr>
          <a:xfrm>
            <a:off x="929640" y="636905"/>
            <a:ext cx="10515600" cy="4351338"/>
          </a:xfrm>
        </p:spPr>
        <p:txBody>
          <a:bodyPr/>
          <a:lstStyle/>
          <a:p>
            <a:pPr marL="0" indent="0">
              <a:buNone/>
            </a:pPr>
            <a:r>
              <a:rPr lang="en-US" dirty="0"/>
              <a:t>Bethany has approximately 7,000 water meters, the majority of which are 20+ years old. Aging water meters tend to slow down and even completely stop reading water consumption. We have identified at least 225 water meters that are likely “dead” meters. </a:t>
            </a:r>
          </a:p>
          <a:p>
            <a:pPr marL="0" indent="0">
              <a:buNone/>
            </a:pPr>
            <a:endParaRPr lang="en-US" dirty="0"/>
          </a:p>
          <a:p>
            <a:pPr marL="0" indent="0">
              <a:buNone/>
            </a:pPr>
            <a:r>
              <a:rPr lang="en-US" dirty="0"/>
              <a:t>Cities who have replaced their aging meters have reported as much as a 15% increase in the amount of water billed. In Bethany’s case this could result in an increase of water revenue of $600,000.</a:t>
            </a:r>
          </a:p>
          <a:p>
            <a:pPr marL="0" indent="0">
              <a:buNone/>
            </a:pPr>
            <a:endParaRPr lang="en-US" dirty="0"/>
          </a:p>
        </p:txBody>
      </p:sp>
    </p:spTree>
    <p:extLst>
      <p:ext uri="{BB962C8B-B14F-4D97-AF65-F5344CB8AC3E}">
        <p14:creationId xmlns:p14="http://schemas.microsoft.com/office/powerpoint/2010/main" val="10756003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6000"/>
            <a:lum/>
          </a:blip>
          <a:srcRect/>
          <a:tile tx="0" ty="0" sx="100000" sy="100000" flip="none" algn="tl"/>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7E6A1CD-2941-B49B-C347-E3A7CD6A2E56}"/>
              </a:ext>
            </a:extLst>
          </p:cNvPr>
          <p:cNvSpPr>
            <a:spLocks noGrp="1"/>
          </p:cNvSpPr>
          <p:nvPr>
            <p:ph idx="1"/>
          </p:nvPr>
        </p:nvSpPr>
        <p:spPr>
          <a:xfrm>
            <a:off x="838200" y="976539"/>
            <a:ext cx="10515600" cy="4351338"/>
          </a:xfrm>
        </p:spPr>
        <p:txBody>
          <a:bodyPr>
            <a:normAutofit fontScale="92500"/>
          </a:bodyPr>
          <a:lstStyle/>
          <a:p>
            <a:r>
              <a:rPr lang="en-US" dirty="0"/>
              <a:t>Costs shown based on FY 24 estimates. The costs of hiring and retaining employees have risen dramatically, as well as costs of utilities, fuel, chemicals and many other budgetary items. Annual inflation will need to be considered when making any future cost projections.</a:t>
            </a:r>
          </a:p>
          <a:p>
            <a:r>
              <a:rPr lang="en-US" dirty="0"/>
              <a:t>The five-year capital improvement plan is strictly preliminary and still does not address some major issues that may need to be addressed through future grants, increased rates or OWRB loans.</a:t>
            </a:r>
          </a:p>
          <a:p>
            <a:r>
              <a:rPr lang="en-US" dirty="0"/>
              <a:t>The Bethany-Warr Acres Public Works Authority is expected to raise the rates it charges the cities for sewer treatment. It is unknown at this time how much that increase will be, but it’s expected to be significant.</a:t>
            </a:r>
          </a:p>
          <a:p>
            <a:endParaRPr lang="en-US" dirty="0"/>
          </a:p>
          <a:p>
            <a:endParaRPr lang="en-US" dirty="0"/>
          </a:p>
        </p:txBody>
      </p:sp>
    </p:spTree>
    <p:extLst>
      <p:ext uri="{BB962C8B-B14F-4D97-AF65-F5344CB8AC3E}">
        <p14:creationId xmlns:p14="http://schemas.microsoft.com/office/powerpoint/2010/main" val="23845396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5EC6B7-F3DF-C279-B720-2C2DA26AA84E}"/>
              </a:ext>
            </a:extLst>
          </p:cNvPr>
          <p:cNvSpPr>
            <a:spLocks noGrp="1"/>
          </p:cNvSpPr>
          <p:nvPr>
            <p:ph type="title"/>
          </p:nvPr>
        </p:nvSpPr>
        <p:spPr>
          <a:xfrm>
            <a:off x="838200" y="2103437"/>
            <a:ext cx="10515600" cy="1325563"/>
          </a:xfrm>
        </p:spPr>
        <p:txBody>
          <a:bodyPr/>
          <a:lstStyle/>
          <a:p>
            <a:pPr algn="ctr"/>
            <a:r>
              <a:rPr lang="en-US" dirty="0"/>
              <a:t>Options for Raising Rates</a:t>
            </a:r>
          </a:p>
        </p:txBody>
      </p:sp>
    </p:spTree>
    <p:extLst>
      <p:ext uri="{BB962C8B-B14F-4D97-AF65-F5344CB8AC3E}">
        <p14:creationId xmlns:p14="http://schemas.microsoft.com/office/powerpoint/2010/main" val="25314223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pattFill prst="pct5">
          <a:fgClr>
            <a:schemeClr val="accent2">
              <a:lumMod val="75000"/>
            </a:schemeClr>
          </a:fgClr>
          <a:bgClr>
            <a:schemeClr val="bg1"/>
          </a:bgClr>
        </a:patt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4D27D3C-65F9-5C59-D126-2127EFCD8DF2}"/>
              </a:ext>
            </a:extLst>
          </p:cNvPr>
          <p:cNvSpPr>
            <a:spLocks noGrp="1"/>
          </p:cNvSpPr>
          <p:nvPr>
            <p:ph idx="1"/>
          </p:nvPr>
        </p:nvSpPr>
        <p:spPr>
          <a:xfrm>
            <a:off x="838200" y="2219983"/>
            <a:ext cx="10515600" cy="1894818"/>
          </a:xfrm>
        </p:spPr>
        <p:txBody>
          <a:bodyPr/>
          <a:lstStyle/>
          <a:p>
            <a:pPr marL="0" indent="0">
              <a:buNone/>
            </a:pPr>
            <a:r>
              <a:rPr lang="en-US" dirty="0"/>
              <a:t>When rates were raised in 2020, each base rate for water, sewer and sanitation was raised $5.33 to make up the $16 per citizen increase adopted by the Council. This was an easy adjustment to make, however not the only option and did not account for the needs of the future.</a:t>
            </a:r>
          </a:p>
        </p:txBody>
      </p:sp>
    </p:spTree>
    <p:extLst>
      <p:ext uri="{BB962C8B-B14F-4D97-AF65-F5344CB8AC3E}">
        <p14:creationId xmlns:p14="http://schemas.microsoft.com/office/powerpoint/2010/main" val="12524685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911FFCF-FA56-BC14-40FE-DE6D27ED359B}"/>
              </a:ext>
            </a:extLst>
          </p:cNvPr>
          <p:cNvPicPr>
            <a:picLocks noChangeAspect="1"/>
          </p:cNvPicPr>
          <p:nvPr/>
        </p:nvPicPr>
        <p:blipFill>
          <a:blip r:embed="rId2"/>
          <a:stretch>
            <a:fillRect/>
          </a:stretch>
        </p:blipFill>
        <p:spPr>
          <a:xfrm>
            <a:off x="1851080" y="2092589"/>
            <a:ext cx="8306959" cy="4658375"/>
          </a:xfrm>
          <a:prstGeom prst="rect">
            <a:avLst/>
          </a:prstGeom>
        </p:spPr>
      </p:pic>
      <p:sp>
        <p:nvSpPr>
          <p:cNvPr id="4" name="TextBox 3">
            <a:extLst>
              <a:ext uri="{FF2B5EF4-FFF2-40B4-BE49-F238E27FC236}">
                <a16:creationId xmlns:a16="http://schemas.microsoft.com/office/drawing/2014/main" id="{4ECB08CA-882A-C535-2ECD-72EB2B8D614C}"/>
              </a:ext>
            </a:extLst>
          </p:cNvPr>
          <p:cNvSpPr txBox="1"/>
          <p:nvPr/>
        </p:nvSpPr>
        <p:spPr>
          <a:xfrm>
            <a:off x="1606731" y="483326"/>
            <a:ext cx="8843555" cy="1477328"/>
          </a:xfrm>
          <a:prstGeom prst="rect">
            <a:avLst/>
          </a:prstGeom>
          <a:noFill/>
        </p:spPr>
        <p:txBody>
          <a:bodyPr wrap="square" rtlCol="0">
            <a:spAutoFit/>
          </a:bodyPr>
          <a:lstStyle/>
          <a:p>
            <a:r>
              <a:rPr lang="en-US" dirty="0"/>
              <a:t>The City of Bethany has a 4-tier water rate structure. The base rate which includes 1000 gallons of water, the next 9000 gallons, then the next 10,000 gallons, and then consumption above 20,000 gallons. Any of these rates can be adjusted individually. Also, we have three classifications – residential, multifamily residential and commercial. Any of these can be adjusted as well.</a:t>
            </a:r>
          </a:p>
        </p:txBody>
      </p:sp>
    </p:spTree>
    <p:extLst>
      <p:ext uri="{BB962C8B-B14F-4D97-AF65-F5344CB8AC3E}">
        <p14:creationId xmlns:p14="http://schemas.microsoft.com/office/powerpoint/2010/main" val="11373503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65D0BFF-49F4-73EF-16D8-ACEAC8E0B743}"/>
              </a:ext>
            </a:extLst>
          </p:cNvPr>
          <p:cNvSpPr>
            <a:spLocks noGrp="1"/>
          </p:cNvSpPr>
          <p:nvPr>
            <p:ph idx="1"/>
          </p:nvPr>
        </p:nvSpPr>
        <p:spPr>
          <a:xfrm>
            <a:off x="838200" y="739210"/>
            <a:ext cx="10515600" cy="4351338"/>
          </a:xfrm>
        </p:spPr>
        <p:txBody>
          <a:bodyPr/>
          <a:lstStyle/>
          <a:p>
            <a:r>
              <a:rPr lang="en-US" dirty="0"/>
              <a:t>This presentation is designed to “get the ball rolling” on a conversation about raising rates.</a:t>
            </a:r>
          </a:p>
          <a:p>
            <a:r>
              <a:rPr lang="en-US" dirty="0"/>
              <a:t>The actual details of what capital projects need to be considered, the financing of those projects, and the amount of rate increases for the needed revenue will be discussed at future meetings.</a:t>
            </a:r>
          </a:p>
          <a:p>
            <a:r>
              <a:rPr lang="en-US" dirty="0"/>
              <a:t>Municipal Finance Services will conduct calculations of different rate and financing scenarios and present their findings.</a:t>
            </a:r>
          </a:p>
        </p:txBody>
      </p:sp>
    </p:spTree>
    <p:extLst>
      <p:ext uri="{BB962C8B-B14F-4D97-AF65-F5344CB8AC3E}">
        <p14:creationId xmlns:p14="http://schemas.microsoft.com/office/powerpoint/2010/main" val="33736585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2CFB829-F633-3D17-7F13-C782B8EDF50A}"/>
              </a:ext>
            </a:extLst>
          </p:cNvPr>
          <p:cNvSpPr txBox="1"/>
          <p:nvPr/>
        </p:nvSpPr>
        <p:spPr>
          <a:xfrm>
            <a:off x="757646" y="953589"/>
            <a:ext cx="10580914" cy="5816977"/>
          </a:xfrm>
          <a:prstGeom prst="rect">
            <a:avLst/>
          </a:prstGeom>
          <a:noFill/>
        </p:spPr>
        <p:txBody>
          <a:bodyPr wrap="square" rtlCol="0">
            <a:spAutoFit/>
          </a:bodyPr>
          <a:lstStyle/>
          <a:p>
            <a:pPr marL="285750" indent="-285750">
              <a:buFont typeface="Arial" panose="020B0604020202020204" pitchFamily="34" charset="0"/>
              <a:buChar char="•"/>
            </a:pPr>
            <a:r>
              <a:rPr lang="en-US" sz="3200" dirty="0"/>
              <a:t>If the Council wishes to minimize the impact on elderly and low-income households (which typically use less water) the base rate could be minimally adjusted, and the higher consumption tiers could be adjusted to compensate.</a:t>
            </a:r>
          </a:p>
          <a:p>
            <a:endParaRPr lang="en-US" sz="3200" dirty="0"/>
          </a:p>
          <a:p>
            <a:pPr marL="285750" indent="-285750">
              <a:buFont typeface="Arial" panose="020B0604020202020204" pitchFamily="34" charset="0"/>
              <a:buChar char="•"/>
            </a:pPr>
            <a:r>
              <a:rPr lang="en-US" sz="3200" dirty="0"/>
              <a:t>Sewer rates have a similar tiered structure, and therefore could be adjusted accordingly.</a:t>
            </a:r>
          </a:p>
          <a:p>
            <a:pPr marL="285750" indent="-285750">
              <a:buFont typeface="Arial" panose="020B0604020202020204" pitchFamily="34" charset="0"/>
              <a:buChar char="•"/>
            </a:pPr>
            <a:endParaRPr lang="en-US" sz="3200" dirty="0"/>
          </a:p>
          <a:p>
            <a:pPr marL="285750" indent="-285750">
              <a:buFont typeface="Arial" panose="020B0604020202020204" pitchFamily="34" charset="0"/>
              <a:buChar char="•"/>
            </a:pPr>
            <a:r>
              <a:rPr lang="en-US" sz="3200" dirty="0"/>
              <a:t>As mentioned, Municipal Finance Services will be giving a more detailed presentation on specific financing and rate options.</a:t>
            </a:r>
          </a:p>
          <a:p>
            <a:pPr marL="285750" indent="-285750">
              <a:buFont typeface="Arial" panose="020B0604020202020204" pitchFamily="34" charset="0"/>
              <a:buChar char="•"/>
            </a:pPr>
            <a:endParaRPr lang="en-US" sz="2000" dirty="0"/>
          </a:p>
        </p:txBody>
      </p:sp>
    </p:spTree>
    <p:extLst>
      <p:ext uri="{BB962C8B-B14F-4D97-AF65-F5344CB8AC3E}">
        <p14:creationId xmlns:p14="http://schemas.microsoft.com/office/powerpoint/2010/main" val="32583780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40000"/>
                <a:lumOff val="60000"/>
              </a:schemeClr>
            </a:gs>
            <a:gs pos="74000">
              <a:schemeClr val="accent1">
                <a:lumMod val="60000"/>
                <a:lumOff val="40000"/>
              </a:schemeClr>
            </a:gs>
            <a:gs pos="83000">
              <a:schemeClr val="accent1">
                <a:lumMod val="60000"/>
                <a:lumOff val="40000"/>
              </a:schemeClr>
            </a:gs>
            <a:gs pos="100000">
              <a:schemeClr val="accent2">
                <a:lumMod val="20000"/>
                <a:lumOff val="8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4CD441-E2F2-4774-871A-8AABE4959DA0}"/>
              </a:ext>
            </a:extLst>
          </p:cNvPr>
          <p:cNvSpPr>
            <a:spLocks noGrp="1"/>
          </p:cNvSpPr>
          <p:nvPr>
            <p:ph type="title"/>
          </p:nvPr>
        </p:nvSpPr>
        <p:spPr>
          <a:xfrm>
            <a:off x="955645" y="2554651"/>
            <a:ext cx="10515600" cy="1325563"/>
          </a:xfrm>
        </p:spPr>
        <p:txBody>
          <a:bodyPr/>
          <a:lstStyle/>
          <a:p>
            <a:pPr algn="ctr"/>
            <a:r>
              <a:rPr lang="en-US" dirty="0">
                <a:latin typeface="Calibri" panose="020F0502020204030204" pitchFamily="34" charset="0"/>
              </a:rPr>
              <a:t>Utility Rate Changes-</a:t>
            </a:r>
            <a:br>
              <a:rPr lang="en-US" dirty="0">
                <a:latin typeface="Calibri" panose="020F0502020204030204" pitchFamily="34" charset="0"/>
              </a:rPr>
            </a:br>
            <a:r>
              <a:rPr lang="en-US" dirty="0">
                <a:latin typeface="Calibri" panose="020F0502020204030204" pitchFamily="34" charset="0"/>
              </a:rPr>
              <a:t>How did we get here?</a:t>
            </a:r>
          </a:p>
        </p:txBody>
      </p:sp>
    </p:spTree>
    <p:extLst>
      <p:ext uri="{BB962C8B-B14F-4D97-AF65-F5344CB8AC3E}">
        <p14:creationId xmlns:p14="http://schemas.microsoft.com/office/powerpoint/2010/main" val="34252579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EC8DF27-F174-4B4F-9FFE-BD6911BAD7EA}"/>
              </a:ext>
            </a:extLst>
          </p:cNvPr>
          <p:cNvSpPr>
            <a:spLocks noGrp="1"/>
          </p:cNvSpPr>
          <p:nvPr>
            <p:ph idx="1"/>
          </p:nvPr>
        </p:nvSpPr>
        <p:spPr>
          <a:xfrm>
            <a:off x="947257" y="1812022"/>
            <a:ext cx="10515600" cy="3447875"/>
          </a:xfrm>
        </p:spPr>
        <p:txBody>
          <a:bodyPr/>
          <a:lstStyle/>
          <a:p>
            <a:pPr marL="0" indent="0">
              <a:buNone/>
            </a:pPr>
            <a:r>
              <a:rPr lang="en-US" dirty="0"/>
              <a:t>March 2020 – City Engineer presents Utility Cost Analysis</a:t>
            </a:r>
          </a:p>
          <a:p>
            <a:pPr marL="0" indent="0">
              <a:buNone/>
            </a:pPr>
            <a:r>
              <a:rPr lang="en-US" dirty="0"/>
              <a:t>		   City Manager presents $30 increase per account </a:t>
            </a:r>
          </a:p>
          <a:p>
            <a:pPr marL="0" indent="0">
              <a:buNone/>
            </a:pPr>
            <a:r>
              <a:rPr lang="en-US" dirty="0"/>
              <a:t>	              City Council Adopts $30 increase</a:t>
            </a:r>
          </a:p>
          <a:p>
            <a:pPr marL="0" indent="0">
              <a:buNone/>
            </a:pPr>
            <a:r>
              <a:rPr lang="en-US" dirty="0"/>
              <a:t>April 2020 -    $30 Increase takes effect</a:t>
            </a:r>
          </a:p>
          <a:p>
            <a:pPr marL="0" indent="0">
              <a:buNone/>
            </a:pPr>
            <a:r>
              <a:rPr lang="en-US" dirty="0"/>
              <a:t>                         City Council reduces increase to $16 per account</a:t>
            </a:r>
          </a:p>
          <a:p>
            <a:pPr marL="0" indent="0">
              <a:buNone/>
            </a:pPr>
            <a:r>
              <a:rPr lang="en-US" dirty="0"/>
              <a:t>May 2020 -    $16 Increase takes effect</a:t>
            </a:r>
          </a:p>
        </p:txBody>
      </p:sp>
    </p:spTree>
    <p:extLst>
      <p:ext uri="{BB962C8B-B14F-4D97-AF65-F5344CB8AC3E}">
        <p14:creationId xmlns:p14="http://schemas.microsoft.com/office/powerpoint/2010/main" val="1165062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A801F69-7768-45E3-9167-5A08F754E019}"/>
              </a:ext>
            </a:extLst>
          </p:cNvPr>
          <p:cNvSpPr>
            <a:spLocks noGrp="1"/>
          </p:cNvSpPr>
          <p:nvPr>
            <p:ph idx="1"/>
          </p:nvPr>
        </p:nvSpPr>
        <p:spPr>
          <a:xfrm>
            <a:off x="838200" y="567275"/>
            <a:ext cx="10515600" cy="5942581"/>
          </a:xfrm>
        </p:spPr>
        <p:txBody>
          <a:bodyPr/>
          <a:lstStyle/>
          <a:p>
            <a:pPr marL="0" indent="0" algn="ctr">
              <a:buNone/>
            </a:pPr>
            <a:r>
              <a:rPr lang="en-US" dirty="0"/>
              <a:t>Bethany Utility Services Minimum Amounts effective 5-1-2020</a:t>
            </a:r>
          </a:p>
          <a:p>
            <a:pPr marL="0" indent="0">
              <a:buNone/>
            </a:pPr>
            <a:endParaRPr lang="en-US" dirty="0"/>
          </a:p>
          <a:p>
            <a:pPr marL="0" indent="0">
              <a:buNone/>
            </a:pPr>
            <a:r>
              <a:rPr lang="en-US" dirty="0"/>
              <a:t>		Previous Amt	Increase		Current Amt</a:t>
            </a:r>
          </a:p>
          <a:p>
            <a:pPr marL="0" indent="0">
              <a:buNone/>
            </a:pPr>
            <a:r>
              <a:rPr lang="en-US" dirty="0"/>
              <a:t>Water		12.49			5.33			17.82</a:t>
            </a:r>
          </a:p>
          <a:p>
            <a:pPr marL="0" indent="0">
              <a:buNone/>
            </a:pPr>
            <a:r>
              <a:rPr lang="en-US" dirty="0"/>
              <a:t>Sewer		10.46			5.33			15.79</a:t>
            </a:r>
          </a:p>
          <a:p>
            <a:pPr marL="0" indent="0">
              <a:buNone/>
            </a:pPr>
            <a:r>
              <a:rPr lang="en-US" dirty="0"/>
              <a:t>Trash		</a:t>
            </a:r>
            <a:r>
              <a:rPr lang="en-US" u="sng" dirty="0"/>
              <a:t>16.60			5.34			21.94</a:t>
            </a:r>
          </a:p>
          <a:p>
            <a:pPr marL="0" indent="0">
              <a:buNone/>
            </a:pPr>
            <a:r>
              <a:rPr lang="en-US" dirty="0"/>
              <a:t>Total		39.55			16.00			55.55</a:t>
            </a:r>
          </a:p>
          <a:p>
            <a:pPr marL="0" indent="0">
              <a:buNone/>
            </a:pPr>
            <a:endParaRPr lang="en-US" dirty="0"/>
          </a:p>
          <a:p>
            <a:pPr marL="0" indent="0">
              <a:buNone/>
            </a:pPr>
            <a:r>
              <a:rPr lang="en-US" dirty="0"/>
              <a:t>Note: Stormwater fees and EMS Services are additional fees.</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6571312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7FB0DB-B9CB-42C2-9EBC-6ADDC3C773C6}"/>
              </a:ext>
            </a:extLst>
          </p:cNvPr>
          <p:cNvSpPr>
            <a:spLocks noGrp="1"/>
          </p:cNvSpPr>
          <p:nvPr>
            <p:ph type="title"/>
          </p:nvPr>
        </p:nvSpPr>
        <p:spPr>
          <a:xfrm>
            <a:off x="838200" y="365125"/>
            <a:ext cx="10515600" cy="800945"/>
          </a:xfrm>
        </p:spPr>
        <p:txBody>
          <a:bodyPr>
            <a:normAutofit fontScale="90000"/>
          </a:bodyPr>
          <a:lstStyle/>
          <a:p>
            <a:pPr algn="ctr"/>
            <a:r>
              <a:rPr lang="en-US" dirty="0"/>
              <a:t>Bethany Utility Rates for Average User</a:t>
            </a:r>
            <a:br>
              <a:rPr lang="en-US" dirty="0"/>
            </a:br>
            <a:r>
              <a:rPr lang="en-US" dirty="0"/>
              <a:t>(5000 Gallon Water Usage &amp; 2 Polycarts)</a:t>
            </a:r>
          </a:p>
        </p:txBody>
      </p:sp>
      <p:sp>
        <p:nvSpPr>
          <p:cNvPr id="3" name="Content Placeholder 2">
            <a:extLst>
              <a:ext uri="{FF2B5EF4-FFF2-40B4-BE49-F238E27FC236}">
                <a16:creationId xmlns:a16="http://schemas.microsoft.com/office/drawing/2014/main" id="{A5B0413D-CE10-4E34-B10F-869C40341F72}"/>
              </a:ext>
            </a:extLst>
          </p:cNvPr>
          <p:cNvSpPr>
            <a:spLocks noGrp="1"/>
          </p:cNvSpPr>
          <p:nvPr>
            <p:ph idx="1"/>
          </p:nvPr>
        </p:nvSpPr>
        <p:spPr>
          <a:xfrm>
            <a:off x="838200" y="1825624"/>
            <a:ext cx="10515600" cy="5032375"/>
          </a:xfrm>
        </p:spPr>
        <p:txBody>
          <a:bodyPr/>
          <a:lstStyle/>
          <a:p>
            <a:pPr marL="0" indent="0">
              <a:buNone/>
            </a:pPr>
            <a:endParaRPr lang="en-US" dirty="0"/>
          </a:p>
          <a:p>
            <a:pPr marL="0" indent="0">
              <a:buNone/>
            </a:pPr>
            <a:r>
              <a:rPr lang="en-US" dirty="0"/>
              <a:t>		Previous Amt.	Cost Study		Current Amt.</a:t>
            </a:r>
          </a:p>
          <a:p>
            <a:pPr marL="0" indent="0">
              <a:buNone/>
            </a:pPr>
            <a:r>
              <a:rPr lang="en-US" dirty="0"/>
              <a:t>					Break Even*</a:t>
            </a:r>
          </a:p>
          <a:p>
            <a:pPr marL="0" indent="0">
              <a:buNone/>
            </a:pPr>
            <a:r>
              <a:rPr lang="en-US" dirty="0"/>
              <a:t>Water		25.49			30.85			30.82</a:t>
            </a:r>
          </a:p>
          <a:p>
            <a:pPr marL="0" indent="0">
              <a:buNone/>
            </a:pPr>
            <a:r>
              <a:rPr lang="en-US" dirty="0"/>
              <a:t>Sewer		21.31			25.67			26.64</a:t>
            </a:r>
          </a:p>
          <a:p>
            <a:pPr marL="0" indent="0">
              <a:buNone/>
            </a:pPr>
            <a:r>
              <a:rPr lang="en-US" dirty="0"/>
              <a:t>Trash		</a:t>
            </a:r>
            <a:r>
              <a:rPr lang="en-US" u="sng" dirty="0"/>
              <a:t>19.10			18.76			24.44</a:t>
            </a:r>
            <a:r>
              <a:rPr lang="en-US" dirty="0"/>
              <a:t>	</a:t>
            </a:r>
          </a:p>
          <a:p>
            <a:pPr marL="0" indent="0">
              <a:buNone/>
            </a:pPr>
            <a:r>
              <a:rPr lang="en-US" dirty="0"/>
              <a:t>Total		65.90			75.28			81.90	</a:t>
            </a:r>
          </a:p>
          <a:p>
            <a:pPr marL="0" indent="0">
              <a:buNone/>
            </a:pPr>
            <a:endParaRPr lang="en-US" dirty="0"/>
          </a:p>
          <a:p>
            <a:pPr marL="0" indent="0">
              <a:buNone/>
            </a:pPr>
            <a:r>
              <a:rPr lang="en-US" dirty="0"/>
              <a:t>*Does not include General Fund Subsidy</a:t>
            </a:r>
          </a:p>
        </p:txBody>
      </p:sp>
    </p:spTree>
    <p:extLst>
      <p:ext uri="{BB962C8B-B14F-4D97-AF65-F5344CB8AC3E}">
        <p14:creationId xmlns:p14="http://schemas.microsoft.com/office/powerpoint/2010/main" val="38333802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F380E8-5D3B-4D19-B852-776F57EE1F6E}"/>
              </a:ext>
            </a:extLst>
          </p:cNvPr>
          <p:cNvSpPr>
            <a:spLocks noGrp="1"/>
          </p:cNvSpPr>
          <p:nvPr>
            <p:ph type="title"/>
          </p:nvPr>
        </p:nvSpPr>
        <p:spPr/>
        <p:txBody>
          <a:bodyPr/>
          <a:lstStyle/>
          <a:p>
            <a:pPr algn="ctr"/>
            <a:r>
              <a:rPr lang="en-US" sz="3600" dirty="0"/>
              <a:t>City Cost Comparisons</a:t>
            </a:r>
            <a:r>
              <a:rPr lang="en-US" dirty="0"/>
              <a:t> </a:t>
            </a:r>
            <a:r>
              <a:rPr lang="en-US" sz="3600" dirty="0"/>
              <a:t>for Average User</a:t>
            </a:r>
            <a:br>
              <a:rPr lang="en-US" sz="3600" dirty="0"/>
            </a:br>
            <a:r>
              <a:rPr lang="en-US" sz="3600" dirty="0"/>
              <a:t>Including Misc. Fees	</a:t>
            </a:r>
          </a:p>
        </p:txBody>
      </p:sp>
      <p:sp>
        <p:nvSpPr>
          <p:cNvPr id="3" name="Content Placeholder 2">
            <a:extLst>
              <a:ext uri="{FF2B5EF4-FFF2-40B4-BE49-F238E27FC236}">
                <a16:creationId xmlns:a16="http://schemas.microsoft.com/office/drawing/2014/main" id="{406F2902-13AA-41EC-9D14-ABF514A04FFF}"/>
              </a:ext>
            </a:extLst>
          </p:cNvPr>
          <p:cNvSpPr>
            <a:spLocks noGrp="1"/>
          </p:cNvSpPr>
          <p:nvPr>
            <p:ph idx="1"/>
          </p:nvPr>
        </p:nvSpPr>
        <p:spPr>
          <a:xfrm>
            <a:off x="838200" y="1825625"/>
            <a:ext cx="10515600" cy="4667250"/>
          </a:xfrm>
        </p:spPr>
        <p:txBody>
          <a:bodyPr/>
          <a:lstStyle/>
          <a:p>
            <a:pPr marL="0" indent="0">
              <a:buNone/>
            </a:pPr>
            <a:r>
              <a:rPr lang="en-US" dirty="0"/>
              <a:t>					Difference</a:t>
            </a:r>
          </a:p>
          <a:p>
            <a:pPr marL="0" indent="0">
              <a:buNone/>
            </a:pPr>
            <a:r>
              <a:rPr lang="en-US" dirty="0"/>
              <a:t>Bethany		87.50		--</a:t>
            </a:r>
          </a:p>
          <a:p>
            <a:pPr marL="0" indent="0">
              <a:buNone/>
            </a:pPr>
            <a:r>
              <a:rPr lang="en-US" dirty="0"/>
              <a:t>Yukon			88.64		  1.14</a:t>
            </a:r>
          </a:p>
          <a:p>
            <a:pPr marL="0" indent="0">
              <a:buNone/>
            </a:pPr>
            <a:r>
              <a:rPr lang="en-US" dirty="0"/>
              <a:t>Mustang	         101.11		13.61</a:t>
            </a:r>
          </a:p>
          <a:p>
            <a:pPr marL="0" indent="0">
              <a:buNone/>
            </a:pPr>
            <a:r>
              <a:rPr lang="en-US" dirty="0"/>
              <a:t>OKC			97.41		  9.91</a:t>
            </a:r>
          </a:p>
          <a:p>
            <a:pPr marL="0" indent="0">
              <a:buNone/>
            </a:pPr>
            <a:r>
              <a:rPr lang="en-US" dirty="0"/>
              <a:t>Piedmont	         103.90		16.40</a:t>
            </a:r>
          </a:p>
          <a:p>
            <a:pPr marL="0" indent="0">
              <a:buNone/>
            </a:pPr>
            <a:r>
              <a:rPr lang="en-US" dirty="0"/>
              <a:t>Midwest City	78.48	            -9.02	</a:t>
            </a:r>
          </a:p>
          <a:p>
            <a:pPr marL="0" indent="0">
              <a:buNone/>
            </a:pPr>
            <a:r>
              <a:rPr lang="en-US" dirty="0"/>
              <a:t>El Reno		96.97		  9.47	</a:t>
            </a:r>
          </a:p>
          <a:p>
            <a:pPr marL="0" indent="0">
              <a:buNone/>
            </a:pPr>
            <a:r>
              <a:rPr lang="en-US" dirty="0"/>
              <a:t>Edmond	         121.01		33.51</a:t>
            </a:r>
          </a:p>
        </p:txBody>
      </p:sp>
    </p:spTree>
    <p:extLst>
      <p:ext uri="{BB962C8B-B14F-4D97-AF65-F5344CB8AC3E}">
        <p14:creationId xmlns:p14="http://schemas.microsoft.com/office/powerpoint/2010/main" val="22730710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BE8AEC-3C33-CFEE-997A-B3B7D0B85967}"/>
              </a:ext>
            </a:extLst>
          </p:cNvPr>
          <p:cNvSpPr>
            <a:spLocks noGrp="1"/>
          </p:cNvSpPr>
          <p:nvPr>
            <p:ph type="title"/>
          </p:nvPr>
        </p:nvSpPr>
        <p:spPr/>
        <p:txBody>
          <a:bodyPr/>
          <a:lstStyle/>
          <a:p>
            <a:pPr algn="ctr"/>
            <a:r>
              <a:rPr lang="en-US" dirty="0">
                <a:latin typeface="Goudy Type" panose="020F0502020204030204" pitchFamily="2" charset="0"/>
              </a:rPr>
              <a:t>Automatic Escalators</a:t>
            </a:r>
          </a:p>
        </p:txBody>
      </p:sp>
      <p:sp>
        <p:nvSpPr>
          <p:cNvPr id="3" name="Content Placeholder 2">
            <a:extLst>
              <a:ext uri="{FF2B5EF4-FFF2-40B4-BE49-F238E27FC236}">
                <a16:creationId xmlns:a16="http://schemas.microsoft.com/office/drawing/2014/main" id="{D51E29C8-7FE0-36EA-05C3-526C97B0F220}"/>
              </a:ext>
            </a:extLst>
          </p:cNvPr>
          <p:cNvSpPr>
            <a:spLocks noGrp="1"/>
          </p:cNvSpPr>
          <p:nvPr>
            <p:ph idx="1"/>
          </p:nvPr>
        </p:nvSpPr>
        <p:spPr>
          <a:xfrm>
            <a:off x="838200" y="1825624"/>
            <a:ext cx="10515600" cy="4769139"/>
          </a:xfrm>
        </p:spPr>
        <p:txBody>
          <a:bodyPr>
            <a:normAutofit fontScale="92500" lnSpcReduction="10000"/>
          </a:bodyPr>
          <a:lstStyle/>
          <a:p>
            <a:r>
              <a:rPr lang="en-US" dirty="0">
                <a:latin typeface="Poppins" panose="020B0502040204020203" pitchFamily="2" charset="0"/>
              </a:rPr>
              <a:t>Mustang has an annual 2% or CIP increase, whichever is greater.</a:t>
            </a:r>
          </a:p>
          <a:p>
            <a:r>
              <a:rPr lang="en-US" dirty="0">
                <a:latin typeface="Poppins" panose="020B0502040204020203" pitchFamily="2" charset="0"/>
              </a:rPr>
              <a:t>Oklahoma City has a 10% annual increase in per 1000 gallon water rates through 2026.</a:t>
            </a:r>
          </a:p>
          <a:p>
            <a:r>
              <a:rPr lang="en-US" dirty="0">
                <a:latin typeface="Poppins" panose="020B0502040204020203" pitchFamily="2" charset="0"/>
              </a:rPr>
              <a:t>Edmond has been raising water and sewer rates every year for the past 5 years. The rate was raised 5% from 2022 to 2023.</a:t>
            </a:r>
          </a:p>
          <a:p>
            <a:r>
              <a:rPr lang="en-US" dirty="0">
                <a:latin typeface="Poppins" panose="020B0502040204020203" pitchFamily="2" charset="0"/>
              </a:rPr>
              <a:t>Oklahoma City’s escalator varies by water usage, but the average user will see about a 4% increase per year.</a:t>
            </a:r>
          </a:p>
          <a:p>
            <a:r>
              <a:rPr lang="en-US" dirty="0">
                <a:latin typeface="Poppins" panose="020B0502040204020203" pitchFamily="2" charset="0"/>
              </a:rPr>
              <a:t>Yukon does not have an automatic escalator, but bills include a $20 OKC water subsidy fee</a:t>
            </a:r>
          </a:p>
          <a:p>
            <a:r>
              <a:rPr lang="en-US" dirty="0">
                <a:latin typeface="Poppins" panose="020B0502040204020203" pitchFamily="2" charset="0"/>
              </a:rPr>
              <a:t>Piedmont bills include a $7 Capital Improvement Fee</a:t>
            </a:r>
          </a:p>
          <a:p>
            <a:pPr marL="0" indent="0">
              <a:buNone/>
            </a:pPr>
            <a:endParaRPr lang="en-US" dirty="0"/>
          </a:p>
        </p:txBody>
      </p:sp>
    </p:spTree>
    <p:extLst>
      <p:ext uri="{BB962C8B-B14F-4D97-AF65-F5344CB8AC3E}">
        <p14:creationId xmlns:p14="http://schemas.microsoft.com/office/powerpoint/2010/main" val="21272289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40000"/>
                <a:lumOff val="60000"/>
              </a:schemeClr>
            </a:gs>
            <a:gs pos="74000">
              <a:schemeClr val="accent2">
                <a:lumMod val="75000"/>
              </a:schemeClr>
            </a:gs>
            <a:gs pos="83000">
              <a:schemeClr val="accent2">
                <a:lumMod val="20000"/>
                <a:lumOff val="80000"/>
              </a:schemeClr>
            </a:gs>
            <a:gs pos="100000">
              <a:schemeClr val="accent2">
                <a:lumMod val="20000"/>
                <a:lumOff val="8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462AB-BDE8-4B74-891C-D500A50D1004}"/>
              </a:ext>
            </a:extLst>
          </p:cNvPr>
          <p:cNvSpPr>
            <a:spLocks noGrp="1"/>
          </p:cNvSpPr>
          <p:nvPr>
            <p:ph type="title"/>
          </p:nvPr>
        </p:nvSpPr>
        <p:spPr/>
        <p:txBody>
          <a:bodyPr/>
          <a:lstStyle/>
          <a:p>
            <a:pPr algn="ctr"/>
            <a:r>
              <a:rPr lang="en-US" dirty="0">
                <a:latin typeface="Arial Rounded MT Bold" panose="020F0704030504030204" pitchFamily="34" charset="0"/>
              </a:rPr>
              <a:t>How are Utility Rates Calculated?</a:t>
            </a:r>
          </a:p>
        </p:txBody>
      </p:sp>
      <p:sp>
        <p:nvSpPr>
          <p:cNvPr id="3" name="Content Placeholder 2">
            <a:extLst>
              <a:ext uri="{FF2B5EF4-FFF2-40B4-BE49-F238E27FC236}">
                <a16:creationId xmlns:a16="http://schemas.microsoft.com/office/drawing/2014/main" id="{C7B7673B-8687-4EB0-BAAD-1F59A0FBDE72}"/>
              </a:ext>
            </a:extLst>
          </p:cNvPr>
          <p:cNvSpPr>
            <a:spLocks noGrp="1"/>
          </p:cNvSpPr>
          <p:nvPr>
            <p:ph idx="1"/>
          </p:nvPr>
        </p:nvSpPr>
        <p:spPr/>
        <p:txBody>
          <a:bodyPr/>
          <a:lstStyle/>
          <a:p>
            <a:r>
              <a:rPr lang="en-US" dirty="0">
                <a:latin typeface="Arial Rounded MT Bold" panose="020F0704030504030204" pitchFamily="34" charset="0"/>
              </a:rPr>
              <a:t>Operational Costs</a:t>
            </a:r>
          </a:p>
          <a:p>
            <a:r>
              <a:rPr lang="en-US" dirty="0">
                <a:latin typeface="Arial Rounded MT Bold" panose="020F0704030504030204" pitchFamily="34" charset="0"/>
              </a:rPr>
              <a:t>Debt Service</a:t>
            </a:r>
          </a:p>
          <a:p>
            <a:r>
              <a:rPr lang="en-US" dirty="0">
                <a:latin typeface="Arial Rounded MT Bold" panose="020F0704030504030204" pitchFamily="34" charset="0"/>
              </a:rPr>
              <a:t>Capital Improvements</a:t>
            </a:r>
          </a:p>
          <a:p>
            <a:r>
              <a:rPr lang="en-US" dirty="0">
                <a:latin typeface="Arial Rounded MT Bold" panose="020F0704030504030204" pitchFamily="34" charset="0"/>
              </a:rPr>
              <a:t>Subsidy to City Operations</a:t>
            </a:r>
          </a:p>
          <a:p>
            <a:endParaRPr lang="en-US" dirty="0"/>
          </a:p>
        </p:txBody>
      </p:sp>
    </p:spTree>
    <p:extLst>
      <p:ext uri="{BB962C8B-B14F-4D97-AF65-F5344CB8AC3E}">
        <p14:creationId xmlns:p14="http://schemas.microsoft.com/office/powerpoint/2010/main" val="3376971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2865</TotalTime>
  <Words>1250</Words>
  <Application>Microsoft Office PowerPoint</Application>
  <PresentationFormat>Widescreen</PresentationFormat>
  <Paragraphs>101</Paragraphs>
  <Slides>20</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20</vt:i4>
      </vt:variant>
    </vt:vector>
  </HeadingPairs>
  <TitlesOfParts>
    <vt:vector size="31" baseType="lpstr">
      <vt:lpstr>Abadi</vt:lpstr>
      <vt:lpstr>Arial</vt:lpstr>
      <vt:lpstr>Arial Narrow</vt:lpstr>
      <vt:lpstr>Arial Rounded MT Bold</vt:lpstr>
      <vt:lpstr>Calibri</vt:lpstr>
      <vt:lpstr>Calibri Light</vt:lpstr>
      <vt:lpstr>Constantia</vt:lpstr>
      <vt:lpstr>Goudy Type</vt:lpstr>
      <vt:lpstr>Poppins</vt:lpstr>
      <vt:lpstr>Tunga</vt:lpstr>
      <vt:lpstr>Office Theme</vt:lpstr>
      <vt:lpstr>Utility Rate Overview</vt:lpstr>
      <vt:lpstr>PowerPoint Presentation</vt:lpstr>
      <vt:lpstr>Utility Rate Changes- How did we get here?</vt:lpstr>
      <vt:lpstr>PowerPoint Presentation</vt:lpstr>
      <vt:lpstr>PowerPoint Presentation</vt:lpstr>
      <vt:lpstr>Bethany Utility Rates for Average User (5000 Gallon Water Usage &amp; 2 Polycarts)</vt:lpstr>
      <vt:lpstr>City Cost Comparisons for Average User Including Misc. Fees </vt:lpstr>
      <vt:lpstr>Automatic Escalators</vt:lpstr>
      <vt:lpstr>How are Utility Rates Calculated?</vt:lpstr>
      <vt:lpstr>PWA Operating Costs and Debt Service  Per 2024 Budget</vt:lpstr>
      <vt:lpstr>Capital Improvements</vt:lpstr>
      <vt:lpstr>Historical General Fund Transfer Amounts</vt:lpstr>
      <vt:lpstr>Total Annual Costs</vt:lpstr>
      <vt:lpstr>Other Considerations </vt:lpstr>
      <vt:lpstr>PowerPoint Presentation</vt:lpstr>
      <vt:lpstr>PowerPoint Presentation</vt:lpstr>
      <vt:lpstr>Options for Raising Rates</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Utility Rate Overview</dc:title>
  <dc:creator>Michael Vaughn</dc:creator>
  <cp:lastModifiedBy>Michael Vaughn</cp:lastModifiedBy>
  <cp:revision>27</cp:revision>
  <dcterms:created xsi:type="dcterms:W3CDTF">2021-01-05T14:12:40Z</dcterms:created>
  <dcterms:modified xsi:type="dcterms:W3CDTF">2023-07-25T15:31:00Z</dcterms:modified>
</cp:coreProperties>
</file>